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2"/>
  </p:notesMasterIdLst>
  <p:sldIdLst>
    <p:sldId id="256" r:id="rId2"/>
    <p:sldId id="468" r:id="rId3"/>
    <p:sldId id="465" r:id="rId4"/>
    <p:sldId id="295" r:id="rId5"/>
    <p:sldId id="471" r:id="rId6"/>
    <p:sldId id="472" r:id="rId7"/>
    <p:sldId id="297" r:id="rId8"/>
    <p:sldId id="296" r:id="rId9"/>
    <p:sldId id="298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75" autoAdjust="0"/>
    <p:restoredTop sz="94966"/>
  </p:normalViewPr>
  <p:slideViewPr>
    <p:cSldViewPr snapToGrid="0" snapToObjects="1">
      <p:cViewPr varScale="1">
        <p:scale>
          <a:sx n="121" d="100"/>
          <a:sy n="121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08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8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6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23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55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September 20,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12" Type="http://schemas.openxmlformats.org/officeDocument/2006/relationships/image" Target="../media/image3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tiff"/><Relationship Id="rId5" Type="http://schemas.openxmlformats.org/officeDocument/2006/relationships/image" Target="../media/image26.tiff"/><Relationship Id="rId10" Type="http://schemas.openxmlformats.org/officeDocument/2006/relationships/image" Target="../media/image30.tiff"/><Relationship Id="rId4" Type="http://schemas.openxmlformats.org/officeDocument/2006/relationships/image" Target="../media/image25.tiff"/><Relationship Id="rId9" Type="http://schemas.openxmlformats.org/officeDocument/2006/relationships/image" Target="../media/image29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26">
            <a:extLst>
              <a:ext uri="{FF2B5EF4-FFF2-40B4-BE49-F238E27FC236}">
                <a16:creationId xmlns:a16="http://schemas.microsoft.com/office/drawing/2014/main" id="{3698ABF1-2D7A-4C8C-A41A-0957412746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28">
            <a:extLst>
              <a:ext uri="{FF2B5EF4-FFF2-40B4-BE49-F238E27FC236}">
                <a16:creationId xmlns:a16="http://schemas.microsoft.com/office/drawing/2014/main" id="{C5E160AE-3C66-4235-84C0-BD472DE6AC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7416"/>
            <a:ext cx="12192002" cy="6892832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chemeClr val="accent5">
                  <a:alpha val="8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0">
            <a:extLst>
              <a:ext uri="{FF2B5EF4-FFF2-40B4-BE49-F238E27FC236}">
                <a16:creationId xmlns:a16="http://schemas.microsoft.com/office/drawing/2014/main" id="{A39CC7EE-929B-4FA6-BA5A-86D02B7924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4369578"/>
            <a:ext cx="12192004" cy="2505838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5000">
                <a:schemeClr val="accent2">
                  <a:alpha val="63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32">
            <a:extLst>
              <a:ext uri="{FF2B5EF4-FFF2-40B4-BE49-F238E27FC236}">
                <a16:creationId xmlns:a16="http://schemas.microsoft.com/office/drawing/2014/main" id="{94BB87F2-3BE0-433A-AD90-24CE82FBFE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191" y="-17416"/>
            <a:ext cx="11734809" cy="6892831"/>
          </a:xfrm>
          <a:prstGeom prst="rect">
            <a:avLst/>
          </a:prstGeom>
          <a:gradFill>
            <a:gsLst>
              <a:gs pos="22000">
                <a:schemeClr val="accent2">
                  <a:alpha val="43000"/>
                </a:schemeClr>
              </a:gs>
              <a:gs pos="99000">
                <a:schemeClr val="accent5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34">
            <a:extLst>
              <a:ext uri="{FF2B5EF4-FFF2-40B4-BE49-F238E27FC236}">
                <a16:creationId xmlns:a16="http://schemas.microsoft.com/office/drawing/2014/main" id="{366B6A15-54B2-4DFA-B2EF-ED937D8CC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417086">
            <a:off x="5496703" y="1105097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lumMod val="75000"/>
                  <a:alpha val="0"/>
                </a:schemeClr>
              </a:gs>
              <a:gs pos="85000">
                <a:schemeClr val="accent6">
                  <a:alpha val="3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2E67F06-E526-EC46-BCF8-1026BE82A690}"/>
              </a:ext>
            </a:extLst>
          </p:cNvPr>
          <p:cNvSpPr txBox="1">
            <a:spLocks/>
          </p:cNvSpPr>
          <p:nvPr/>
        </p:nvSpPr>
        <p:spPr>
          <a:xfrm>
            <a:off x="955783" y="4029574"/>
            <a:ext cx="5314122" cy="12439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b="1" cap="all" spc="600" dirty="0" smtClean="0">
                <a:solidFill>
                  <a:schemeClr val="bg1"/>
                </a:solidFill>
              </a:rPr>
              <a:t>第十章</a:t>
            </a:r>
            <a:endParaRPr lang="en-US" sz="2400" b="1" cap="all" spc="600" dirty="0">
              <a:solidFill>
                <a:schemeClr val="bg1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60DA6D8-1AE1-42F8-808F-E247404A44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935529" y="-1495746"/>
            <a:ext cx="4739543" cy="7696200"/>
          </a:xfrm>
          <a:prstGeom prst="rect">
            <a:avLst/>
          </a:prstGeom>
          <a:gradFill>
            <a:gsLst>
              <a:gs pos="52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6">
                  <a:alpha val="2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25A280-2775-0C4A-A059-69C41FA19961}"/>
              </a:ext>
            </a:extLst>
          </p:cNvPr>
          <p:cNvSpPr txBox="1">
            <a:spLocks/>
          </p:cNvSpPr>
          <p:nvPr/>
        </p:nvSpPr>
        <p:spPr>
          <a:xfrm>
            <a:off x="955783" y="2965133"/>
            <a:ext cx="7400817" cy="353140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ja-JP" altLang="en-US" dirty="0" smtClean="0">
                <a:solidFill>
                  <a:schemeClr val="bg1"/>
                </a:solidFill>
              </a:rPr>
              <a:t>消費者</a:t>
            </a:r>
            <a:r>
              <a:rPr lang="zh-TW" altLang="en-US" dirty="0" smtClean="0">
                <a:solidFill>
                  <a:schemeClr val="bg1"/>
                </a:solidFill>
              </a:rPr>
              <a:t>為價值作出的</a:t>
            </a:r>
            <a:r>
              <a:rPr lang="ja-JP" altLang="en-US" dirty="0" smtClean="0">
                <a:solidFill>
                  <a:schemeClr val="bg1"/>
                </a:solidFill>
              </a:rPr>
              <a:t>選擇 </a:t>
            </a:r>
            <a:r>
              <a:rPr lang="en-US" dirty="0">
                <a:solidFill>
                  <a:schemeClr val="bg1"/>
                </a:solidFill>
              </a:rPr>
              <a:t>I
</a:t>
            </a:r>
          </a:p>
        </p:txBody>
      </p:sp>
    </p:spTree>
    <p:extLst>
      <p:ext uri="{BB962C8B-B14F-4D97-AF65-F5344CB8AC3E}">
        <p14:creationId xmlns:p14="http://schemas.microsoft.com/office/powerpoint/2010/main" val="20705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BC866C-9FBC-F645-BDFA-7AEB924B3B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71753" y="1009128"/>
            <a:ext cx="2560320" cy="2819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2C9B80-3F87-6248-9F5E-F847A2198C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2662" y="200931"/>
            <a:ext cx="2489452" cy="2745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F40F48-37C8-0F40-8EA1-B60DD04738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6257983" y="53309"/>
            <a:ext cx="2560320" cy="1520578"/>
          </a:xfrm>
          <a:prstGeom prst="rect">
            <a:avLst/>
          </a:prstGeom>
        </p:spPr>
      </p:pic>
      <p:pic>
        <p:nvPicPr>
          <p:cNvPr id="15" name="Picture 1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7293D920-3DEE-BF43-AB71-5B4E76E408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7103" y="363862"/>
            <a:ext cx="2560320" cy="2776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28D4EEF-C438-364F-8B58-5C59936AF4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48" y="278714"/>
            <a:ext cx="1238981" cy="646839"/>
          </a:xfrm>
          <a:prstGeom prst="rect">
            <a:avLst/>
          </a:prstGeom>
        </p:spPr>
      </p:pic>
      <p:sp>
        <p:nvSpPr>
          <p:cNvPr id="53" name="Title 1">
            <a:extLst>
              <a:ext uri="{FF2B5EF4-FFF2-40B4-BE49-F238E27FC236}">
                <a16:creationId xmlns:a16="http://schemas.microsoft.com/office/drawing/2014/main" id="{D965ADD5-8129-5D41-9CE6-3B1E26F38961}"/>
              </a:ext>
            </a:extLst>
          </p:cNvPr>
          <p:cNvSpPr txBox="1">
            <a:spLocks/>
          </p:cNvSpPr>
          <p:nvPr/>
        </p:nvSpPr>
        <p:spPr>
          <a:xfrm>
            <a:off x="3984158" y="2916763"/>
            <a:ext cx="4187720" cy="79879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ja-JP" altLang="en-US" sz="1600" b="1" cap="all">
                <a:solidFill>
                  <a:schemeClr val="bg1"/>
                </a:solidFill>
                <a:highlight>
                  <a:srgbClr val="000000"/>
                </a:highlight>
                <a:latin typeface="+mn-lt"/>
              </a:rPr>
              <a:t>二手快閃商店
</a:t>
            </a:r>
            <a:r>
              <a:rPr lang="en-US" sz="1600" b="1" cap="all" dirty="0">
                <a:solidFill>
                  <a:schemeClr val="bg1"/>
                </a:solidFill>
                <a:highlight>
                  <a:srgbClr val="000000"/>
                </a:highlight>
                <a:latin typeface="+mn-lt"/>
              </a:rPr>
              <a:t>  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18693C7E-1EEA-594A-81D8-835E1A38396A}"/>
              </a:ext>
            </a:extLst>
          </p:cNvPr>
          <p:cNvSpPr txBox="1">
            <a:spLocks/>
          </p:cNvSpPr>
          <p:nvPr/>
        </p:nvSpPr>
        <p:spPr>
          <a:xfrm>
            <a:off x="9134627" y="3029603"/>
            <a:ext cx="4187720" cy="79879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ja-JP" altLang="en-US" sz="1600" b="1" cap="all">
                <a:solidFill>
                  <a:schemeClr val="bg1"/>
                </a:solidFill>
                <a:highlight>
                  <a:srgbClr val="000000"/>
                </a:highlight>
                <a:latin typeface="+mn-lt"/>
              </a:rPr>
              <a:t>研討會和講座
</a:t>
            </a:r>
            <a:r>
              <a:rPr lang="en-US" sz="1600" b="1" cap="all" dirty="0">
                <a:solidFill>
                  <a:schemeClr val="bg1"/>
                </a:solidFill>
                <a:highlight>
                  <a:srgbClr val="000000"/>
                </a:highlight>
                <a:latin typeface="+mn-lt"/>
              </a:rPr>
              <a:t>  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80BF0A28-2CBC-5645-AE6B-F8E24FF8B06E}"/>
              </a:ext>
            </a:extLst>
          </p:cNvPr>
          <p:cNvSpPr txBox="1">
            <a:spLocks/>
          </p:cNvSpPr>
          <p:nvPr/>
        </p:nvSpPr>
        <p:spPr>
          <a:xfrm>
            <a:off x="501977" y="3893924"/>
            <a:ext cx="4187720" cy="798794"/>
          </a:xfrm>
          <a:prstGeom prst="rect">
            <a:avLst/>
          </a:prstGeom>
        </p:spPr>
        <p:txBody>
          <a:bodyPr vert="horz" lIns="0" tIns="0" rIns="0" bIns="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ja-JP" altLang="en-US" sz="1600" b="1" cap="all">
                <a:solidFill>
                  <a:schemeClr val="bg1"/>
                </a:solidFill>
                <a:highlight>
                  <a:srgbClr val="000000"/>
                </a:highlight>
                <a:latin typeface="+mn-lt"/>
              </a:rPr>
              <a:t>消費者回收
運動
</a:t>
            </a:r>
            <a:endParaRPr lang="en-US" sz="1600" b="1" cap="all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5FE3C41C-7CCA-6749-A2DE-5C30578F107F}"/>
              </a:ext>
            </a:extLst>
          </p:cNvPr>
          <p:cNvSpPr txBox="1">
            <a:spLocks/>
          </p:cNvSpPr>
          <p:nvPr/>
        </p:nvSpPr>
        <p:spPr>
          <a:xfrm>
            <a:off x="6263078" y="1467794"/>
            <a:ext cx="4187720" cy="79879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600" b="1" cap="all" dirty="0">
                <a:solidFill>
                  <a:schemeClr val="bg1"/>
                </a:solidFill>
                <a:highlight>
                  <a:srgbClr val="000000"/>
                </a:highlight>
                <a:latin typeface="+mn-lt"/>
              </a:rPr>
              <a:t>REDRESS </a:t>
            </a:r>
            <a:r>
              <a:rPr lang="ja-JP" altLang="en-US" sz="1600" b="1" cap="all">
                <a:solidFill>
                  <a:schemeClr val="bg1"/>
                </a:solidFill>
                <a:highlight>
                  <a:srgbClr val="000000"/>
                </a:highlight>
                <a:latin typeface="+mn-lt"/>
              </a:rPr>
              <a:t>設計獎
</a:t>
            </a:r>
            <a:endParaRPr lang="en-US" sz="1600" b="1" cap="all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8F899F-4BF7-0E45-89B8-21256E8F6A50}"/>
              </a:ext>
            </a:extLst>
          </p:cNvPr>
          <p:cNvSpPr/>
          <p:nvPr/>
        </p:nvSpPr>
        <p:spPr>
          <a:xfrm>
            <a:off x="517947" y="5261748"/>
            <a:ext cx="6096000" cy="9941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cap="all" spc="750" dirty="0"/>
              <a:t>CIMT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cap="all" spc="750" dirty="0"/>
              <a:t>Research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cap="all" spc="750" dirty="0"/>
              <a:t>Projects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97D49-9D34-0F4C-A863-F288A01454D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243" y="3704897"/>
            <a:ext cx="2550969" cy="2550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BA3CB7-7EB6-7241-AEDC-C351536AAC0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57" y="4592244"/>
            <a:ext cx="2554471" cy="17058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68FA34-7298-1F4C-A339-E3901914E76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968" y="2298285"/>
            <a:ext cx="2549800" cy="14321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D7BF6B-76DD-9641-9A1F-B048172E740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967" y="3748320"/>
            <a:ext cx="2549801" cy="25498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64EDB9-A2BD-2343-A926-D0A9FE0200D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662" y="3594564"/>
            <a:ext cx="2588250" cy="258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07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person, table, sitting&#10;&#10;Description automatically generated">
            <a:extLst>
              <a:ext uri="{FF2B5EF4-FFF2-40B4-BE49-F238E27FC236}">
                <a16:creationId xmlns:a16="http://schemas.microsoft.com/office/drawing/2014/main" id="{479F340B-CA9A-0E40-A90B-0C86343173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5690"/>
            <a:ext cx="12192000" cy="6446861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F57DA40C-10B8-4678-8433-AA03ED65E9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E78736-45C1-F245-8E26-602FA04137E3}"/>
              </a:ext>
            </a:extLst>
          </p:cNvPr>
          <p:cNvSpPr/>
          <p:nvPr/>
        </p:nvSpPr>
        <p:spPr>
          <a:xfrm>
            <a:off x="702343" y="1677823"/>
            <a:ext cx="7319990" cy="192769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1" cap="all" spc="75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4. </a:t>
            </a:r>
            <a:r>
              <a:rPr lang="ja-JP" altLang="en-US" sz="4000" b="1" cap="all" spc="7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文化價值觀</a:t>
            </a:r>
            <a:endParaRPr lang="en-US" sz="4000" b="1" cap="all" spc="7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25A280-2775-0C4A-A059-69C41FA19961}"/>
              </a:ext>
            </a:extLst>
          </p:cNvPr>
          <p:cNvSpPr txBox="1">
            <a:spLocks/>
          </p:cNvSpPr>
          <p:nvPr/>
        </p:nvSpPr>
        <p:spPr>
          <a:xfrm>
            <a:off x="702345" y="3608363"/>
            <a:ext cx="7412955" cy="20312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</a:pPr>
            <a:r>
              <a:rPr lang="ja-JP" altLang="en-US" sz="1600" spc="6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欣賞傳統工藝
</a:t>
            </a:r>
            <a:endParaRPr lang="en-US" sz="1600" spc="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1DEB652-CD49-4786-9154-A1A30E195A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19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9A7483D-55E4-41F7-8F87-19FAB2AEAA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399291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98352-8B96-FC45-8952-065DB3B4357F}"/>
              </a:ext>
            </a:extLst>
          </p:cNvPr>
          <p:cNvSpPr/>
          <p:nvPr/>
        </p:nvSpPr>
        <p:spPr>
          <a:xfrm>
            <a:off x="9127537" y="6121808"/>
            <a:ext cx="2909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>
                <a:solidFill>
                  <a:schemeClr val="bg1"/>
                </a:solidFill>
              </a:rPr>
              <a:t>香港職業訓練局知專設計學院舉辦的香港牛仔節
</a:t>
            </a:r>
            <a:endParaRPr lang="en-US" sz="1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E18A14-6230-614E-8332-1F252B5CD8FC}"/>
              </a:ext>
            </a:extLst>
          </p:cNvPr>
          <p:cNvSpPr/>
          <p:nvPr/>
        </p:nvSpPr>
        <p:spPr>
          <a:xfrm>
            <a:off x="9948073" y="3770938"/>
            <a:ext cx="1903919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baseline="30000" dirty="0">
                <a:solidFill>
                  <a:schemeClr val="bg1"/>
                </a:solidFill>
              </a:rPr>
              <a:t>Denim Painting by Deniz </a:t>
            </a:r>
            <a:r>
              <a:rPr lang="en-US" sz="1400" b="1" baseline="30000" dirty="0" err="1">
                <a:solidFill>
                  <a:schemeClr val="bg1"/>
                </a:solidFill>
              </a:rPr>
              <a:t>Sagnic</a:t>
            </a:r>
            <a:endParaRPr lang="en-US" sz="14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61EF6C-8F73-3B46-8E42-E20E31A91629}"/>
              </a:ext>
            </a:extLst>
          </p:cNvPr>
          <p:cNvSpPr/>
          <p:nvPr/>
        </p:nvSpPr>
        <p:spPr>
          <a:xfrm>
            <a:off x="7076132" y="6502353"/>
            <a:ext cx="50157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100">
                <a:solidFill>
                  <a:schemeClr val="bg1"/>
                </a:solidFill>
              </a:rPr>
              <a:t>相片由香港知專設計學院提供</a:t>
            </a:r>
            <a:endParaRPr lang="en-HK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4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B05A7CF-8838-7B48-A1AF-356CF4B86A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70474" y="1300787"/>
            <a:ext cx="3644327" cy="546002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89208DC-AB45-6E46-877E-38FD1E2CD8E6}"/>
              </a:ext>
            </a:extLst>
          </p:cNvPr>
          <p:cNvSpPr txBox="1">
            <a:spLocks/>
          </p:cNvSpPr>
          <p:nvPr/>
        </p:nvSpPr>
        <p:spPr>
          <a:xfrm>
            <a:off x="448000" y="624250"/>
            <a:ext cx="5793190" cy="17427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/>
              <a:t>專題研究</a:t>
            </a:r>
            <a:endParaRPr lang="en-US" altLang="ja-JP" sz="4800" dirty="0"/>
          </a:p>
          <a:p>
            <a:r>
              <a:rPr lang="en-HK" sz="6000" dirty="0">
                <a:solidFill>
                  <a:schemeClr val="accent1">
                    <a:lumMod val="75000"/>
                  </a:schemeClr>
                </a:solidFill>
              </a:rPr>
              <a:t>BORO</a:t>
            </a:r>
            <a:r>
              <a:rPr lang="en-HK" sz="6000" dirty="0"/>
              <a:t/>
            </a:r>
            <a:br>
              <a:rPr lang="en-HK" sz="6000" dirty="0"/>
            </a:br>
            <a:endParaRPr lang="en-US" sz="6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F96C13-CC3B-1941-8EFF-AFF0437FCE69}"/>
              </a:ext>
            </a:extLst>
          </p:cNvPr>
          <p:cNvSpPr/>
          <p:nvPr/>
        </p:nvSpPr>
        <p:spPr>
          <a:xfrm>
            <a:off x="338993" y="5913348"/>
            <a:ext cx="9251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傳統的日本工藝縫合修復，現在被視為一種遺產和藝術技術，人們欣賞並願意付錢去收藏它
</a:t>
            </a:r>
            <a:endParaRPr lang="en-HK" sz="16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F238D08-5A15-914A-A19A-71389DA83B70}"/>
              </a:ext>
            </a:extLst>
          </p:cNvPr>
          <p:cNvSpPr txBox="1">
            <a:spLocks/>
          </p:cNvSpPr>
          <p:nvPr/>
        </p:nvSpPr>
        <p:spPr>
          <a:xfrm>
            <a:off x="558842" y="202343"/>
            <a:ext cx="11364696" cy="1742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/>
              <a:t>文化可持續性
</a:t>
            </a:r>
            <a:endParaRPr lang="en-US" sz="1800" dirty="0"/>
          </a:p>
        </p:txBody>
      </p:sp>
      <p:pic>
        <p:nvPicPr>
          <p:cNvPr id="16" name="Picture 15" descr="A picture containing indoor, sitting, counter, table&#10;&#10;Description automatically generated">
            <a:extLst>
              <a:ext uri="{FF2B5EF4-FFF2-40B4-BE49-F238E27FC236}">
                <a16:creationId xmlns:a16="http://schemas.microsoft.com/office/drawing/2014/main" id="{901C3F9C-60E8-C148-8C09-695233CABF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8903" y="1406900"/>
            <a:ext cx="1896661" cy="429614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0A60B95-E183-5E41-BABC-251C5EDC4EC2}"/>
              </a:ext>
            </a:extLst>
          </p:cNvPr>
          <p:cNvSpPr/>
          <p:nvPr/>
        </p:nvSpPr>
        <p:spPr>
          <a:xfrm>
            <a:off x="8586184" y="1259344"/>
            <a:ext cx="2626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aseline="30000" dirty="0">
                <a:latin typeface="+mj-ea"/>
                <a:ea typeface="+mj-ea"/>
              </a:rPr>
              <a:t>YUMIKO FUKAYAMA</a:t>
            </a:r>
            <a:r>
              <a:rPr lang="ja-JP" altLang="en-US" sz="1200" baseline="30000" dirty="0">
                <a:latin typeface="+mj-ea"/>
                <a:ea typeface="+mj-ea"/>
              </a:rPr>
              <a:t>的日本工藝縫合仙人掌藝術作品
</a:t>
            </a:r>
            <a:endParaRPr lang="en-US" sz="1200" baseline="30000" dirty="0">
              <a:latin typeface="+mj-ea"/>
              <a:ea typeface="+mj-ea"/>
            </a:endParaRPr>
          </a:p>
        </p:txBody>
      </p:sp>
      <p:pic>
        <p:nvPicPr>
          <p:cNvPr id="18" name="Picture 17" descr="A living room filled with furniture and a fireplace&#10;&#10;Description automatically generated">
            <a:extLst>
              <a:ext uri="{FF2B5EF4-FFF2-40B4-BE49-F238E27FC236}">
                <a16:creationId xmlns:a16="http://schemas.microsoft.com/office/drawing/2014/main" id="{A1C5D1B2-8468-824A-ACA2-D26F9F3C30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0261" y="1407483"/>
            <a:ext cx="3571713" cy="429614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49617-705F-9845-B249-4987F7DBD515}"/>
              </a:ext>
            </a:extLst>
          </p:cNvPr>
          <p:cNvSpPr/>
          <p:nvPr/>
        </p:nvSpPr>
        <p:spPr>
          <a:xfrm>
            <a:off x="448000" y="6498123"/>
            <a:ext cx="9525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 err="1">
                <a:solidFill>
                  <a:schemeClr val="bg1"/>
                </a:solidFill>
              </a:rPr>
              <a:t>Boro</a:t>
            </a:r>
            <a:r>
              <a:rPr lang="en-US" sz="1000" dirty="0">
                <a:solidFill>
                  <a:schemeClr val="bg1"/>
                </a:solidFill>
              </a:rPr>
              <a:t> piece </a:t>
            </a:r>
            <a:r>
              <a:rPr lang="en-US" sz="1000" baseline="30000" dirty="0">
                <a:solidFill>
                  <a:schemeClr val="bg1"/>
                </a:solidFill>
              </a:rPr>
              <a:t>(8)</a:t>
            </a:r>
            <a:endParaRPr lang="en-US" sz="1000" baseline="30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058FF3-9780-4348-99A1-38EB36F9F909}"/>
              </a:ext>
            </a:extLst>
          </p:cNvPr>
          <p:cNvSpPr/>
          <p:nvPr/>
        </p:nvSpPr>
        <p:spPr>
          <a:xfrm>
            <a:off x="7076132" y="6502353"/>
            <a:ext cx="50157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100">
                <a:solidFill>
                  <a:schemeClr val="bg1"/>
                </a:solidFill>
              </a:rPr>
              <a:t>相片由香港知專設計學院提供</a:t>
            </a:r>
            <a:endParaRPr lang="en-HK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8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, refrigerator, building, kitchen&#10;&#10;Description automatically generated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71073"/>
            <a:ext cx="12191980" cy="68579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99141" y="-272752"/>
            <a:ext cx="9144000" cy="385027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ja-JP" altLang="en-US" sz="6000" b="1">
                <a:solidFill>
                  <a:schemeClr val="bg1"/>
                </a:solidFill>
              </a:rPr>
              <a:t>知專設創源</a:t>
            </a:r>
            <a:r>
              <a:rPr lang="en-US" sz="6000" b="1" cap="all" spc="75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767958"/>
            <a:ext cx="8371490" cy="1497725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圖片 7" descr="畫面剪輯">
            <a:extLst>
              <a:ext uri="{FF2B5EF4-FFF2-40B4-BE49-F238E27FC236}">
                <a16:creationId xmlns:a16="http://schemas.microsoft.com/office/drawing/2014/main" id="{2948D5B0-1788-AA42-8B3E-BD42D2ED73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55" y="3787844"/>
            <a:ext cx="2978239" cy="1477839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A00178-E9DC-0E4F-A6BB-A19CCD8C9A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487" y="2227653"/>
            <a:ext cx="1114493" cy="1125638"/>
          </a:xfrm>
          <a:prstGeom prst="rect">
            <a:avLst/>
          </a:prstGeom>
        </p:spPr>
      </p:pic>
      <p:pic>
        <p:nvPicPr>
          <p:cNvPr id="4" name="Picture 3" descr="website">
            <a:extLst>
              <a:ext uri="{FF2B5EF4-FFF2-40B4-BE49-F238E27FC236}">
                <a16:creationId xmlns:a16="http://schemas.microsoft.com/office/drawing/2014/main" id="{ADB360AC-0131-4F41-8DBB-0AB3C48A4FB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487" y="4440545"/>
            <a:ext cx="1143325" cy="11376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1648320-9E70-294C-A867-D3346E86CC77}"/>
              </a:ext>
            </a:extLst>
          </p:cNvPr>
          <p:cNvSpPr/>
          <p:nvPr/>
        </p:nvSpPr>
        <p:spPr>
          <a:xfrm>
            <a:off x="10284707" y="3573283"/>
            <a:ext cx="1622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b="1"/>
              <a:t>知專設創源</a:t>
            </a: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Facebook</a:t>
            </a:r>
            <a:endParaRPr lang="en-HK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47804A-6116-5A42-8C20-93DAC872DEEC}"/>
              </a:ext>
            </a:extLst>
          </p:cNvPr>
          <p:cNvSpPr/>
          <p:nvPr/>
        </p:nvSpPr>
        <p:spPr>
          <a:xfrm>
            <a:off x="10284707" y="5852311"/>
            <a:ext cx="16228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b="1">
                <a:latin typeface="+mj-ea"/>
                <a:ea typeface="+mj-ea"/>
              </a:rPr>
              <a:t>知專設創源</a:t>
            </a:r>
            <a:r>
              <a:rPr lang="en-US" sz="1400" b="1" dirty="0">
                <a:latin typeface="+mj-ea"/>
                <a:ea typeface="+mj-ea"/>
              </a:rPr>
              <a:t> </a:t>
            </a:r>
            <a:r>
              <a:rPr lang="en-US" sz="1400" b="1" dirty="0" err="1">
                <a:latin typeface="+mj-ea"/>
                <a:ea typeface="+mj-ea"/>
              </a:rPr>
              <a:t>網頁</a:t>
            </a:r>
            <a:endParaRPr lang="en-HK" sz="1400" b="1" dirty="0">
              <a:latin typeface="+mj-ea"/>
              <a:ea typeface="+mj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9C2FB9-4C23-1B44-803A-0962227B3E27}"/>
              </a:ext>
            </a:extLst>
          </p:cNvPr>
          <p:cNvSpPr/>
          <p:nvPr/>
        </p:nvSpPr>
        <p:spPr>
          <a:xfrm>
            <a:off x="-2616508" y="6429201"/>
            <a:ext cx="50157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100">
                <a:solidFill>
                  <a:schemeClr val="bg1"/>
                </a:solidFill>
              </a:rPr>
              <a:t>相片由香港知專設計學院提供</a:t>
            </a:r>
            <a:endParaRPr lang="en-HK" sz="1100" baseline="300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C2F624-9881-5B42-A5EE-688768B45F9E}"/>
              </a:ext>
            </a:extLst>
          </p:cNvPr>
          <p:cNvSpPr/>
          <p:nvPr/>
        </p:nvSpPr>
        <p:spPr>
          <a:xfrm>
            <a:off x="10213316" y="3346180"/>
            <a:ext cx="16780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b="1" i="1">
                <a:solidFill>
                  <a:schemeClr val="accent6"/>
                </a:solidFill>
              </a:rPr>
              <a:t>掃一掃</a:t>
            </a:r>
            <a:r>
              <a:rPr lang="en-US" altLang="ja-JP" sz="1400" b="1" i="1" dirty="0">
                <a:solidFill>
                  <a:schemeClr val="accent6"/>
                </a:solidFill>
              </a:rPr>
              <a:t>:</a:t>
            </a:r>
            <a:endParaRPr lang="en-US" altLang="ja-JP" sz="800" b="1" dirty="0">
              <a:latin typeface="+mj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50F6F-2896-0B48-BA27-809EBE28A825}"/>
              </a:ext>
            </a:extLst>
          </p:cNvPr>
          <p:cNvSpPr/>
          <p:nvPr/>
        </p:nvSpPr>
        <p:spPr>
          <a:xfrm>
            <a:off x="10213316" y="5601700"/>
            <a:ext cx="16780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b="1" i="1">
                <a:solidFill>
                  <a:schemeClr val="accent6"/>
                </a:solidFill>
              </a:rPr>
              <a:t>掃一掃</a:t>
            </a:r>
            <a:r>
              <a:rPr lang="en-US" altLang="ja-JP" sz="1400" b="1" i="1" dirty="0">
                <a:solidFill>
                  <a:schemeClr val="accent6"/>
                </a:solidFill>
              </a:rPr>
              <a:t>:</a:t>
            </a:r>
            <a:endParaRPr lang="en-US" altLang="ja-JP" sz="8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8911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:\CIMT Grand Opening\CIMT Opening\People Shot\IMG_6103-1.jpg">
            <a:extLst>
              <a:ext uri="{FF2B5EF4-FFF2-40B4-BE49-F238E27FC236}">
                <a16:creationId xmlns:a16="http://schemas.microsoft.com/office/drawing/2014/main" id="{3A5694E1-7F91-3744-8873-3F53F5BF3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5" y="10"/>
            <a:ext cx="12192000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647" y="1380784"/>
            <a:ext cx="3708129" cy="3531403"/>
          </a:xfrm>
        </p:spPr>
        <p:txBody>
          <a:bodyPr anchor="t">
            <a:normAutofit/>
          </a:bodyPr>
          <a:lstStyle/>
          <a:p>
            <a:pPr algn="r"/>
            <a:r>
              <a:rPr lang="ja-JP" altLang="en-US" sz="3200" dirty="0"/>
              <a:t>關於知專設創源</a:t>
            </a:r>
            <a:r>
              <a:rPr lang="en-US" sz="3200" dirty="0"/>
              <a:t>  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/>
              <a:t>
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42FF8-2F6E-3849-983F-C85E7DECF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647" y="2004020"/>
            <a:ext cx="3884913" cy="3314740"/>
          </a:xfrm>
        </p:spPr>
        <p:txBody>
          <a:bodyPr anchor="b">
            <a:noAutofit/>
          </a:bodyPr>
          <a:lstStyle/>
          <a:p>
            <a:pPr algn="l">
              <a:lnSpc>
                <a:spcPct val="140000"/>
              </a:lnSpc>
            </a:pPr>
            <a:r>
              <a:rPr lang="ja-JP" altLang="en-US" sz="2000" dirty="0" smtClean="0"/>
              <a:t>知專設創源</a:t>
            </a:r>
            <a:r>
              <a:rPr lang="ja-JP" altLang="en-US" sz="2000" b="0" cap="none" spc="0" dirty="0" smtClean="0">
                <a:ea typeface="Avenir Light" charset="0"/>
                <a:cs typeface="Avenir Light" charset="0"/>
              </a:rPr>
              <a:t>（</a:t>
            </a:r>
            <a:r>
              <a:rPr lang="en-US" sz="2000" b="0" cap="none" spc="0" dirty="0" smtClean="0">
                <a:ea typeface="Avenir Light" charset="0"/>
                <a:cs typeface="Avenir Light" charset="0"/>
              </a:rPr>
              <a:t>CIMT） </a:t>
            </a:r>
            <a:r>
              <a:rPr lang="ja-JP" altLang="en-US" sz="2000" b="0" cap="none" spc="0" dirty="0" smtClean="0">
                <a:ea typeface="Avenir Light" charset="0"/>
                <a:cs typeface="Avenir Light" charset="0"/>
              </a:rPr>
              <a:t>成立，與學術界和行業領域共用多樣化和</a:t>
            </a:r>
            <a:r>
              <a:rPr lang="zh-TW" altLang="en-US" sz="2000" b="0" cap="none" spc="0" dirty="0" smtClean="0">
                <a:ea typeface="Avenir Light" charset="0"/>
                <a:cs typeface="Avenir Light" charset="0"/>
              </a:rPr>
              <a:t>具</a:t>
            </a:r>
            <a:r>
              <a:rPr lang="ja-JP" altLang="en-US" sz="2000" b="0" cap="none" spc="0" dirty="0" smtClean="0">
                <a:ea typeface="Avenir Light" charset="0"/>
                <a:cs typeface="Avenir Light" charset="0"/>
              </a:rPr>
              <a:t>動態的材料</a:t>
            </a:r>
            <a:r>
              <a:rPr lang="zh-TW" altLang="en-US" sz="2000" b="0" cap="none" spc="0" dirty="0" smtClean="0">
                <a:ea typeface="Avenir Light" charset="0"/>
                <a:cs typeface="Avenir Light" charset="0"/>
              </a:rPr>
              <a:t>系列</a:t>
            </a:r>
            <a:r>
              <a:rPr lang="ja-JP" altLang="en-US" sz="2000" b="0" cap="none" spc="0" dirty="0" smtClean="0">
                <a:ea typeface="Avenir Light" charset="0"/>
                <a:cs typeface="Avenir Light" charset="0"/>
              </a:rPr>
              <a:t>，為他們提供第一手體驗各種尖端材料和實驗</a:t>
            </a:r>
            <a:r>
              <a:rPr lang="zh-TW" altLang="en-US" sz="2000" b="0" cap="none" spc="0" dirty="0" smtClean="0">
                <a:ea typeface="Avenir Light" charset="0"/>
                <a:cs typeface="Avenir Light" charset="0"/>
              </a:rPr>
              <a:t>性</a:t>
            </a:r>
            <a:r>
              <a:rPr lang="ja-JP" altLang="en-US" sz="2000" b="0" cap="none" spc="0" dirty="0" smtClean="0">
                <a:ea typeface="Avenir Light" charset="0"/>
                <a:cs typeface="Avenir Light" charset="0"/>
              </a:rPr>
              <a:t>技術的機會，並給最新的創新材料</a:t>
            </a:r>
            <a:r>
              <a:rPr lang="zh-TW" altLang="en-US" sz="2000" b="0" cap="none" spc="0" dirty="0" smtClean="0">
                <a:ea typeface="Avenir Light" charset="0"/>
                <a:cs typeface="Avenir Light" charset="0"/>
              </a:rPr>
              <a:t>及</a:t>
            </a:r>
            <a:r>
              <a:rPr lang="ja-JP" altLang="en-US" sz="2000" b="0" cap="none" spc="0" dirty="0" smtClean="0">
                <a:ea typeface="Avenir Light" charset="0"/>
                <a:cs typeface="Avenir Light" charset="0"/>
              </a:rPr>
              <a:t>其加工和應用帶來新的見解。</a:t>
            </a:r>
            <a:r>
              <a:rPr lang="ja-JP" altLang="en-US" sz="2000" b="0" cap="none" spc="0" dirty="0">
                <a:ea typeface="Avenir Light" charset="0"/>
                <a:cs typeface="Avenir Light" charset="0"/>
              </a:rPr>
              <a:t>
</a:t>
            </a:r>
            <a:endParaRPr lang="en-US" sz="2000" b="0" cap="none" spc="0" dirty="0"/>
          </a:p>
        </p:txBody>
      </p:sp>
      <p:pic>
        <p:nvPicPr>
          <p:cNvPr id="22" name="圖片 7" descr="畫面剪輯">
            <a:extLst>
              <a:ext uri="{FF2B5EF4-FFF2-40B4-BE49-F238E27FC236}">
                <a16:creationId xmlns:a16="http://schemas.microsoft.com/office/drawing/2014/main" id="{6AE8209F-75FF-1F45-B6E3-4C86C9E17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07" y="4885511"/>
            <a:ext cx="3245408" cy="16104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116FA4-37A8-434D-8421-4ADCF057A7E5}"/>
              </a:ext>
            </a:extLst>
          </p:cNvPr>
          <p:cNvSpPr/>
          <p:nvPr/>
        </p:nvSpPr>
        <p:spPr>
          <a:xfrm>
            <a:off x="7070359" y="6437284"/>
            <a:ext cx="50157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100">
                <a:solidFill>
                  <a:schemeClr val="bg1"/>
                </a:solidFill>
              </a:rPr>
              <a:t>相片由香港知專設計學院提供</a:t>
            </a:r>
            <a:endParaRPr lang="en-HK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87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3">
            <a:extLst>
              <a:ext uri="{FF2B5EF4-FFF2-40B4-BE49-F238E27FC236}">
                <a16:creationId xmlns:a16="http://schemas.microsoft.com/office/drawing/2014/main" id="{0CBC335B-AD33-B243-955D-60DDA39A5C96}"/>
              </a:ext>
            </a:extLst>
          </p:cNvPr>
          <p:cNvSpPr txBox="1"/>
          <p:nvPr/>
        </p:nvSpPr>
        <p:spPr>
          <a:xfrm>
            <a:off x="10897908" y="3267012"/>
            <a:ext cx="9471546" cy="138802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cap="all" spc="75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800" b="1" cap="all" spc="750">
                <a:latin typeface="+mj-lt"/>
                <a:ea typeface="+mj-ea"/>
                <a:cs typeface="+mj-cs"/>
              </a:rPr>
              <a:t>展覽
</a:t>
            </a:r>
            <a:endParaRPr lang="en-US" sz="2800" b="1" cap="all" spc="75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圖片 6" descr="畫面剪輯">
            <a:extLst>
              <a:ext uri="{FF2B5EF4-FFF2-40B4-BE49-F238E27FC236}">
                <a16:creationId xmlns:a16="http://schemas.microsoft.com/office/drawing/2014/main" id="{CA298733-B58B-2C4D-ACB2-95FC94D40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211" y="4341637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5" name="圖片 5" descr="畫面剪輯">
            <a:extLst>
              <a:ext uri="{FF2B5EF4-FFF2-40B4-BE49-F238E27FC236}">
                <a16:creationId xmlns:a16="http://schemas.microsoft.com/office/drawing/2014/main" id="{3805AF0C-6EA9-BE43-8C2C-FF94BBA5A4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4123" y="4341637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4" name="圖片 4" descr="畫面剪輯">
            <a:extLst>
              <a:ext uri="{FF2B5EF4-FFF2-40B4-BE49-F238E27FC236}">
                <a16:creationId xmlns:a16="http://schemas.microsoft.com/office/drawing/2014/main" id="{FC34E4AE-FDE9-9149-AB91-76094374A1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314258" y="4341637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7" name="圖片 8" descr="畫面剪輯">
            <a:extLst>
              <a:ext uri="{FF2B5EF4-FFF2-40B4-BE49-F238E27FC236}">
                <a16:creationId xmlns:a16="http://schemas.microsoft.com/office/drawing/2014/main" id="{B55F82F7-A566-6E42-9396-66EA2AA269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>
          <a:xfrm>
            <a:off x="9054393" y="4328640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444B12-6C94-AD4D-9E95-7C2DA23F8C9A}"/>
              </a:ext>
            </a:extLst>
          </p:cNvPr>
          <p:cNvSpPr/>
          <p:nvPr/>
        </p:nvSpPr>
        <p:spPr>
          <a:xfrm>
            <a:off x="898211" y="2807375"/>
            <a:ext cx="1103750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600" dirty="0"/>
              <a:t>知專設創源</a:t>
            </a:r>
            <a:r>
              <a:rPr lang="en-US" altLang="ja-JP" sz="1600" dirty="0"/>
              <a:t> </a:t>
            </a:r>
            <a:r>
              <a:rPr lang="en-GB" sz="1600" dirty="0"/>
              <a:t>(CIMT), </a:t>
            </a:r>
            <a:r>
              <a:rPr lang="ja-JP" altLang="en-US" sz="1600" dirty="0"/>
              <a:t>作為設計、創新流程和材料知識交流的</a:t>
            </a:r>
            <a:r>
              <a:rPr lang="ja-JP" altLang="en-US" sz="1600" dirty="0" smtClean="0"/>
              <a:t>平</a:t>
            </a:r>
            <a:r>
              <a:rPr lang="zh-TW" altLang="en-US" sz="1600" dirty="0" smtClean="0"/>
              <a:t>台</a:t>
            </a:r>
            <a:r>
              <a:rPr lang="ja-JP" altLang="en-US" sz="1600" dirty="0" smtClean="0"/>
              <a:t>。</a:t>
            </a:r>
            <a:endParaRPr lang="en-US" altLang="ja-JP" sz="1600" dirty="0"/>
          </a:p>
          <a:p>
            <a:pPr>
              <a:spcAft>
                <a:spcPts val="600"/>
              </a:spcAft>
            </a:pPr>
            <a:r>
              <a:rPr lang="en-GB" sz="1600" dirty="0"/>
              <a:t>CIMT </a:t>
            </a:r>
            <a:r>
              <a:rPr lang="en-GB" sz="1600" dirty="0" err="1"/>
              <a:t>會</a:t>
            </a:r>
            <a:r>
              <a:rPr lang="ja-JP" altLang="en-US" sz="1600" dirty="0"/>
              <a:t>定期舉辦展覽和研討會，展示創新材料</a:t>
            </a:r>
            <a:r>
              <a:rPr lang="ja-JP" altLang="en-US" sz="1600" dirty="0" smtClean="0"/>
              <a:t>技術</a:t>
            </a:r>
            <a:r>
              <a:rPr lang="zh-TW" altLang="en-US" sz="1600" dirty="0" smtClean="0"/>
              <a:t>及</a:t>
            </a:r>
            <a:r>
              <a:rPr lang="ja-JP" altLang="en-US" sz="1600" dirty="0" smtClean="0"/>
              <a:t>在</a:t>
            </a:r>
            <a:r>
              <a:rPr lang="ja-JP" altLang="en-US" sz="1600" dirty="0"/>
              <a:t>不同環境中的應用，例如可持續性和文化欣賞。</a:t>
            </a:r>
            <a:endParaRPr lang="en-US" sz="1600" dirty="0"/>
          </a:p>
        </p:txBody>
      </p:sp>
      <p:pic>
        <p:nvPicPr>
          <p:cNvPr id="21" name="圖片 1" descr="畫面剪輯">
            <a:extLst>
              <a:ext uri="{FF2B5EF4-FFF2-40B4-BE49-F238E27FC236}">
                <a16:creationId xmlns:a16="http://schemas.microsoft.com/office/drawing/2014/main" id="{DF2DEC25-1666-5945-B8B7-C5E182D8F3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7055" y="429641"/>
            <a:ext cx="5832869" cy="2034497"/>
          </a:xfrm>
          <a:prstGeom prst="rect">
            <a:avLst/>
          </a:prstGeom>
        </p:spPr>
      </p:pic>
      <p:sp>
        <p:nvSpPr>
          <p:cNvPr id="29" name="文字方塊 3">
            <a:extLst>
              <a:ext uri="{FF2B5EF4-FFF2-40B4-BE49-F238E27FC236}">
                <a16:creationId xmlns:a16="http://schemas.microsoft.com/office/drawing/2014/main" id="{CF217200-CFA9-5B45-915C-A5456DDD223C}"/>
              </a:ext>
            </a:extLst>
          </p:cNvPr>
          <p:cNvSpPr txBox="1"/>
          <p:nvPr/>
        </p:nvSpPr>
        <p:spPr>
          <a:xfrm>
            <a:off x="486053" y="1572510"/>
            <a:ext cx="9471546" cy="138802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cap="all" spc="75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3200" b="1" cap="all" spc="750" dirty="0">
                <a:latin typeface="+mj-ea"/>
                <a:ea typeface="+mj-ea"/>
                <a:cs typeface="+mj-cs"/>
              </a:rPr>
              <a:t>“</a:t>
            </a:r>
            <a:r>
              <a:rPr lang="ja-JP" altLang="en-US" sz="3200" b="1" cap="all" spc="750">
                <a:latin typeface="+mj-ea"/>
                <a:ea typeface="+mj-ea"/>
                <a:cs typeface="+mj-cs"/>
              </a:rPr>
              <a:t>材料</a:t>
            </a:r>
            <a:r>
              <a:rPr lang="en-US" altLang="ja-JP" sz="3200" b="1" cap="all" spc="750" dirty="0">
                <a:latin typeface="+mj-ea"/>
                <a:ea typeface="+mj-ea"/>
                <a:cs typeface="+mj-cs"/>
              </a:rPr>
              <a:t>101”</a:t>
            </a:r>
            <a:r>
              <a:rPr lang="ja-JP" altLang="en-US" sz="3200" b="1" cap="all" spc="750">
                <a:latin typeface="+mj-ea"/>
                <a:ea typeface="+mj-ea"/>
                <a:cs typeface="+mj-cs"/>
              </a:rPr>
              <a:t>系列研討會
</a:t>
            </a:r>
            <a:endParaRPr lang="en-US" sz="3200" b="1" cap="all" spc="750" dirty="0">
              <a:latin typeface="+mj-ea"/>
              <a:ea typeface="+mj-ea"/>
              <a:cs typeface="+mj-cs"/>
            </a:endParaRPr>
          </a:p>
        </p:txBody>
      </p:sp>
      <p:pic>
        <p:nvPicPr>
          <p:cNvPr id="30" name="圖片 22" descr="畫面剪輯">
            <a:extLst>
              <a:ext uri="{FF2B5EF4-FFF2-40B4-BE49-F238E27FC236}">
                <a16:creationId xmlns:a16="http://schemas.microsoft.com/office/drawing/2014/main" id="{0547811A-D5A0-E24E-80D3-6F79C07F6F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71680"/>
            <a:ext cx="1469228" cy="7290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156EB6E-6E52-4443-B3BC-A8BCA1C96764}"/>
              </a:ext>
            </a:extLst>
          </p:cNvPr>
          <p:cNvSpPr/>
          <p:nvPr/>
        </p:nvSpPr>
        <p:spPr>
          <a:xfrm>
            <a:off x="7070359" y="6437284"/>
            <a:ext cx="50157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100">
                <a:solidFill>
                  <a:schemeClr val="bg1"/>
                </a:solidFill>
              </a:rPr>
              <a:t>相片由香港知專設計學院提供</a:t>
            </a:r>
            <a:endParaRPr lang="en-HK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3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3">
            <a:extLst>
              <a:ext uri="{FF2B5EF4-FFF2-40B4-BE49-F238E27FC236}">
                <a16:creationId xmlns:a16="http://schemas.microsoft.com/office/drawing/2014/main" id="{0CBC335B-AD33-B243-955D-60DDA39A5C96}"/>
              </a:ext>
            </a:extLst>
          </p:cNvPr>
          <p:cNvSpPr txBox="1"/>
          <p:nvPr/>
        </p:nvSpPr>
        <p:spPr>
          <a:xfrm>
            <a:off x="1050326" y="925325"/>
            <a:ext cx="9444127" cy="102379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cap="all" spc="7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700" dirty="0" err="1">
                <a:latin typeface="+mj-lt"/>
                <a:ea typeface="+mj-ea"/>
                <a:cs typeface="+mj-cs"/>
              </a:rPr>
              <a:t>升級改造</a:t>
            </a:r>
            <a:r>
              <a:rPr lang="ja-JP" altLang="en-US" sz="3200" b="1" cap="all" spc="700" dirty="0">
                <a:latin typeface="+mj-lt"/>
                <a:ea typeface="+mj-ea"/>
                <a:cs typeface="+mj-cs"/>
              </a:rPr>
              <a:t>編織工作坊</a:t>
            </a:r>
            <a:endParaRPr lang="en-US" sz="3200" b="1" cap="all" spc="7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AA84E-60DF-4643-B6D6-CF45ED71D8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326" y="2092864"/>
            <a:ext cx="3270637" cy="21586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A6ED3C-8D27-A84E-9513-95EAF4E815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308" y="2102325"/>
            <a:ext cx="3270638" cy="2158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D62C50-BC8E-004B-8FA0-F9D2F3EBF2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291" y="2121089"/>
            <a:ext cx="3270639" cy="21586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444B12-6C94-AD4D-9E95-7C2DA23F8C9A}"/>
              </a:ext>
            </a:extLst>
          </p:cNvPr>
          <p:cNvSpPr/>
          <p:nvPr/>
        </p:nvSpPr>
        <p:spPr>
          <a:xfrm>
            <a:off x="1050326" y="4487975"/>
            <a:ext cx="10342604" cy="19876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600" dirty="0"/>
              <a:t>CIMT </a:t>
            </a:r>
            <a:r>
              <a:rPr lang="ja-JP" altLang="en-US" sz="1600" dirty="0"/>
              <a:t>的核心任務之一是促進材料的可持續性、創新性和環保</a:t>
            </a:r>
            <a:r>
              <a:rPr lang="ja-JP" altLang="en-US" sz="1600" dirty="0" smtClean="0"/>
              <a:t>性</a:t>
            </a:r>
            <a:r>
              <a:rPr lang="zh-TW" altLang="en-US" sz="1600" dirty="0"/>
              <a:t>。</a:t>
            </a:r>
            <a:r>
              <a:rPr lang="en-US" altLang="ja-JP" sz="1600" dirty="0" smtClean="0"/>
              <a:t>CIMT</a:t>
            </a:r>
            <a:r>
              <a:rPr lang="zh-TW" altLang="en-US" sz="1600" dirty="0" smtClean="0"/>
              <a:t>會</a:t>
            </a:r>
            <a:r>
              <a:rPr lang="ja-JP" altLang="en-US" sz="1600" dirty="0" smtClean="0"/>
              <a:t>定期為</a:t>
            </a:r>
            <a:r>
              <a:rPr lang="zh-TW" altLang="en-US" sz="1600" dirty="0" smtClean="0"/>
              <a:t>不同社群</a:t>
            </a:r>
            <a:r>
              <a:rPr lang="ja-JP" altLang="en-US" sz="1600" dirty="0" smtClean="0"/>
              <a:t>舉辦一系列</a:t>
            </a:r>
            <a:r>
              <a:rPr lang="zh-TW" altLang="en-US" sz="1600" dirty="0" smtClean="0"/>
              <a:t>升級改造</a:t>
            </a:r>
            <a:r>
              <a:rPr lang="ja-JP" altLang="en-US" sz="1600" dirty="0" smtClean="0"/>
              <a:t>編織</a:t>
            </a:r>
            <a:r>
              <a:rPr lang="ja-JP" altLang="en-US" sz="1600" dirty="0"/>
              <a:t>工作坊，如中小學生、老年人等。</a:t>
            </a:r>
            <a:endParaRPr lang="en-US" altLang="ja-JP" sz="16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ja-JP" altLang="en-US" sz="1600" dirty="0"/>
              <a:t>例如在</a:t>
            </a:r>
            <a:r>
              <a:rPr lang="ja-JP" altLang="en-US" sz="1600" dirty="0" smtClean="0"/>
              <a:t>一個</a:t>
            </a:r>
            <a:r>
              <a:rPr lang="zh-TW" altLang="en-US" sz="1600" dirty="0" smtClean="0"/>
              <a:t>工作坊</a:t>
            </a:r>
            <a:r>
              <a:rPr lang="ja-JP" altLang="en-US" sz="1600" dirty="0" smtClean="0"/>
              <a:t>，</a:t>
            </a:r>
            <a:r>
              <a:rPr lang="zh-TW" altLang="en-US" sz="1600" dirty="0" smtClean="0"/>
              <a:t>利用</a:t>
            </a:r>
            <a:r>
              <a:rPr lang="ja-JP" altLang="en-US" sz="1600" dirty="0" smtClean="0"/>
              <a:t>木板</a:t>
            </a:r>
            <a:r>
              <a:rPr lang="ja-JP" altLang="en-US" sz="1600" dirty="0"/>
              <a:t>廢料造成的織布機和織物廢料</a:t>
            </a:r>
            <a:r>
              <a:rPr lang="ja-JP" altLang="en-US" sz="1600" dirty="0" smtClean="0"/>
              <a:t>，</a:t>
            </a:r>
            <a:r>
              <a:rPr lang="zh-TW" altLang="en-US" sz="1600" dirty="0" smtClean="0"/>
              <a:t>向參加者</a:t>
            </a:r>
            <a:r>
              <a:rPr lang="ja-JP" altLang="en-US" sz="1600" dirty="0" smtClean="0"/>
              <a:t>傳授</a:t>
            </a:r>
            <a:r>
              <a:rPr lang="ja-JP" altLang="en-US" sz="1600" dirty="0"/>
              <a:t>可持續編織和紡織品設計的基本概念和知識。 參與者都很喜歡這類型工作坊，並受到啟發和鼓勵，以環境道德和創造性的設計思維設計自己的編織藝術品，並創造出獨特的紡織藝術。
</a:t>
            </a:r>
            <a:endParaRPr lang="en-US" sz="1600" dirty="0"/>
          </a:p>
        </p:txBody>
      </p:sp>
      <p:pic>
        <p:nvPicPr>
          <p:cNvPr id="30" name="圖片 22" descr="畫面剪輯">
            <a:extLst>
              <a:ext uri="{FF2B5EF4-FFF2-40B4-BE49-F238E27FC236}">
                <a16:creationId xmlns:a16="http://schemas.microsoft.com/office/drawing/2014/main" id="{0547811A-D5A0-E24E-80D3-6F79C07F6F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324308"/>
            <a:ext cx="1469228" cy="7290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DC190D-32F9-C34D-AA3C-BE263BC936BC}"/>
              </a:ext>
            </a:extLst>
          </p:cNvPr>
          <p:cNvSpPr/>
          <p:nvPr/>
        </p:nvSpPr>
        <p:spPr>
          <a:xfrm>
            <a:off x="7070359" y="6437284"/>
            <a:ext cx="50157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100">
                <a:solidFill>
                  <a:schemeClr val="bg1"/>
                </a:solidFill>
              </a:rPr>
              <a:t>相片由香港知專設計學院提供</a:t>
            </a:r>
            <a:endParaRPr lang="en-HK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3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21" descr="畫面剪輯">
            <a:extLst>
              <a:ext uri="{FF2B5EF4-FFF2-40B4-BE49-F238E27FC236}">
                <a16:creationId xmlns:a16="http://schemas.microsoft.com/office/drawing/2014/main" id="{C88602F6-724D-6146-A3F4-72F9FF8AAF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01"/>
          <a:stretch/>
        </p:blipFill>
        <p:spPr>
          <a:xfrm>
            <a:off x="3485931" y="284205"/>
            <a:ext cx="8463052" cy="5882025"/>
          </a:xfrm>
          <a:prstGeom prst="rect">
            <a:avLst/>
          </a:prstGeom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8953D226-47E5-364D-80C2-F9033294FB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63467" y="3627692"/>
            <a:ext cx="1820937" cy="3322425"/>
          </a:xfrm>
          <a:prstGeom prst="rect">
            <a:avLst/>
          </a:prstGeom>
        </p:spPr>
      </p:pic>
      <p:sp>
        <p:nvSpPr>
          <p:cNvPr id="7" name="文字方塊 3">
            <a:extLst>
              <a:ext uri="{FF2B5EF4-FFF2-40B4-BE49-F238E27FC236}">
                <a16:creationId xmlns:a16="http://schemas.microsoft.com/office/drawing/2014/main" id="{9811E5E3-2F5F-2741-8144-7696BE8CB074}"/>
              </a:ext>
            </a:extLst>
          </p:cNvPr>
          <p:cNvSpPr txBox="1"/>
          <p:nvPr/>
        </p:nvSpPr>
        <p:spPr>
          <a:xfrm>
            <a:off x="310352" y="3225217"/>
            <a:ext cx="3177949" cy="141688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cap="all" spc="75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cap="all" spc="750" dirty="0">
                <a:latin typeface="+mj-lt"/>
                <a:ea typeface="+mj-ea"/>
                <a:cs typeface="+mj-cs"/>
              </a:rPr>
              <a:t>CIMT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3400" b="1" cap="all" spc="750">
                <a:latin typeface="+mj-lt"/>
                <a:ea typeface="+mj-ea"/>
                <a:cs typeface="+mj-cs"/>
              </a:rPr>
              <a:t>研究項目
</a:t>
            </a:r>
            <a:endParaRPr lang="en-US" sz="3400" b="1" cap="all" spc="750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圖片 22" descr="畫面剪輯">
            <a:extLst>
              <a:ext uri="{FF2B5EF4-FFF2-40B4-BE49-F238E27FC236}">
                <a16:creationId xmlns:a16="http://schemas.microsoft.com/office/drawing/2014/main" id="{A0EC7291-7194-7945-BE05-D529250A16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324308"/>
            <a:ext cx="1469228" cy="7290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907B883-485A-FA45-B3AC-B1C0EE49E7C2}"/>
              </a:ext>
            </a:extLst>
          </p:cNvPr>
          <p:cNvSpPr/>
          <p:nvPr/>
        </p:nvSpPr>
        <p:spPr>
          <a:xfrm>
            <a:off x="7070359" y="6437284"/>
            <a:ext cx="50157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100">
                <a:solidFill>
                  <a:schemeClr val="bg1"/>
                </a:solidFill>
              </a:rPr>
              <a:t>相片由香港知專設計學院提供</a:t>
            </a:r>
            <a:endParaRPr lang="en-HK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63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person, photo, person, different&#10;&#10;Description automatically generated">
            <a:extLst>
              <a:ext uri="{FF2B5EF4-FFF2-40B4-BE49-F238E27FC236}">
                <a16:creationId xmlns:a16="http://schemas.microsoft.com/office/drawing/2014/main" id="{8979500B-60EF-864B-AA76-7913FDB024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11" y="728169"/>
            <a:ext cx="11955769" cy="29889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767958"/>
            <a:ext cx="8371490" cy="1497725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2AECB9-7622-D34F-8E2B-C471578BB982}"/>
              </a:ext>
            </a:extLst>
          </p:cNvPr>
          <p:cNvSpPr/>
          <p:nvPr/>
        </p:nvSpPr>
        <p:spPr>
          <a:xfrm>
            <a:off x="567499" y="4851326"/>
            <a:ext cx="11635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1F1F1F"/>
                </a:solidFill>
              </a:rPr>
              <a:t>Redress </a:t>
            </a:r>
            <a:r>
              <a:rPr lang="ja-JP" altLang="en-US" sz="1600" b="1" dirty="0">
                <a:solidFill>
                  <a:srgbClr val="1F1F1F"/>
                </a:solidFill>
              </a:rPr>
              <a:t>是一個總部設在</a:t>
            </a:r>
            <a:r>
              <a:rPr lang="ja-JP" altLang="en-US" sz="1600" b="1" dirty="0" smtClean="0">
                <a:solidFill>
                  <a:srgbClr val="1F1F1F"/>
                </a:solidFill>
              </a:rPr>
              <a:t>香港</a:t>
            </a:r>
            <a:r>
              <a:rPr lang="zh-TW" altLang="en-US" sz="1600" b="1" dirty="0">
                <a:solidFill>
                  <a:srgbClr val="1F1F1F"/>
                </a:solidFill>
              </a:rPr>
              <a:t>的</a:t>
            </a:r>
            <a:r>
              <a:rPr lang="ja-JP" altLang="en-US" sz="1600" b="1" dirty="0" smtClean="0">
                <a:solidFill>
                  <a:srgbClr val="1F1F1F"/>
                </a:solidFill>
              </a:rPr>
              <a:t>環保</a:t>
            </a:r>
            <a:r>
              <a:rPr lang="ja-JP" altLang="en-US" sz="1600" b="1" dirty="0">
                <a:solidFill>
                  <a:srgbClr val="1F1F1F"/>
                </a:solidFill>
              </a:rPr>
              <a:t>非政府組織，致力於減少</a:t>
            </a:r>
            <a:r>
              <a:rPr lang="ja-JP" altLang="en-US" sz="1600" b="1" dirty="0" smtClean="0">
                <a:solidFill>
                  <a:srgbClr val="1F1F1F"/>
                </a:solidFill>
              </a:rPr>
              <a:t>時</a:t>
            </a:r>
            <a:r>
              <a:rPr lang="zh-TW" altLang="en-US" sz="1600" b="1" dirty="0" smtClean="0">
                <a:solidFill>
                  <a:srgbClr val="1F1F1F"/>
                </a:solidFill>
              </a:rPr>
              <a:t>時</a:t>
            </a:r>
            <a:r>
              <a:rPr lang="ja-JP" altLang="en-US" sz="1600" b="1" dirty="0" smtClean="0">
                <a:solidFill>
                  <a:srgbClr val="1F1F1F"/>
                </a:solidFill>
              </a:rPr>
              <a:t>行業</a:t>
            </a:r>
            <a:r>
              <a:rPr lang="ja-JP" altLang="en-US" sz="1600" b="1" dirty="0">
                <a:solidFill>
                  <a:srgbClr val="1F1F1F"/>
                </a:solidFill>
              </a:rPr>
              <a:t>的</a:t>
            </a:r>
            <a:r>
              <a:rPr lang="ja-JP" altLang="en-US" sz="1600" b="1" dirty="0" smtClean="0">
                <a:solidFill>
                  <a:srgbClr val="1F1F1F"/>
                </a:solidFill>
              </a:rPr>
              <a:t>浪費</a:t>
            </a:r>
            <a:r>
              <a:rPr lang="zh-TW" altLang="en-US" sz="1600" b="1" dirty="0">
                <a:solidFill>
                  <a:srgbClr val="1F1F1F"/>
                </a:solidFill>
              </a:rPr>
              <a:t>。</a:t>
            </a:r>
            <a:endParaRPr lang="en-US" sz="16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8B002B-BD8A-C742-B1DB-2F44C3068FC8}"/>
              </a:ext>
            </a:extLst>
          </p:cNvPr>
          <p:cNvSpPr/>
          <p:nvPr/>
        </p:nvSpPr>
        <p:spPr>
          <a:xfrm>
            <a:off x="666733" y="5272108"/>
            <a:ext cx="9356943" cy="15188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400" dirty="0"/>
              <a:t>Redress </a:t>
            </a:r>
            <a:r>
              <a:rPr lang="ja-JP" altLang="en-US" sz="1400" dirty="0"/>
              <a:t>是一個環保慈善機構，其使命</a:t>
            </a:r>
            <a:r>
              <a:rPr lang="ja-JP" altLang="en-US" sz="1400" dirty="0" smtClean="0"/>
              <a:t>是改造</a:t>
            </a:r>
            <a:r>
              <a:rPr lang="ja-JP" altLang="en-US" sz="1400" dirty="0"/>
              <a:t>紡織品廢物，促進迴圈經濟，減少</a:t>
            </a:r>
            <a:r>
              <a:rPr lang="ja-JP" altLang="en-US" sz="1400" dirty="0" smtClean="0"/>
              <a:t>時</a:t>
            </a:r>
            <a:r>
              <a:rPr lang="zh-TW" altLang="en-US" sz="1400" dirty="0" smtClean="0"/>
              <a:t>裝使用</a:t>
            </a:r>
            <a:r>
              <a:rPr lang="ja-JP" altLang="en-US" sz="1400" dirty="0" smtClean="0"/>
              <a:t>的</a:t>
            </a:r>
            <a:r>
              <a:rPr lang="ja-JP" altLang="en-US" sz="1400" dirty="0"/>
              <a:t>水、化學和碳足跡。 他們的方案努力改變觀念和做法，停止現在和將來製造紡織品廢物，以及建立制度和夥伴關係，在現有廢物</a:t>
            </a:r>
            <a:r>
              <a:rPr lang="ja-JP" altLang="en-US" sz="1400" dirty="0" smtClean="0"/>
              <a:t>中</a:t>
            </a:r>
            <a:r>
              <a:rPr lang="zh-TW" altLang="en-US" sz="1400" dirty="0" smtClean="0"/>
              <a:t>生</a:t>
            </a:r>
            <a:r>
              <a:rPr lang="ja-JP" altLang="en-US" sz="1400" dirty="0" smtClean="0"/>
              <a:t>產和展示價值</a:t>
            </a:r>
            <a:r>
              <a:rPr lang="ja-JP" altLang="en-US" sz="1400" dirty="0"/>
              <a:t>。</a:t>
            </a:r>
            <a:endParaRPr lang="en-US" sz="14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B11BA26-E529-8F43-8C4A-640669F33D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99" y="3763988"/>
            <a:ext cx="1809953" cy="944928"/>
          </a:xfrm>
          <a:prstGeom prst="rect">
            <a:avLst/>
          </a:prstGeom>
        </p:spPr>
      </p:pic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802E8B-2D0F-7A4E-985B-FFAE4769B3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2908" y="3652446"/>
            <a:ext cx="1204904" cy="11988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CD2C18-A8FC-F94A-8D29-1C061C311882}"/>
              </a:ext>
            </a:extLst>
          </p:cNvPr>
          <p:cNvSpPr/>
          <p:nvPr/>
        </p:nvSpPr>
        <p:spPr>
          <a:xfrm>
            <a:off x="10506310" y="4800480"/>
            <a:ext cx="16780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b="1" i="1">
                <a:solidFill>
                  <a:schemeClr val="accent6"/>
                </a:solidFill>
              </a:rPr>
              <a:t>掃一掃</a:t>
            </a:r>
            <a:r>
              <a:rPr lang="en-US" altLang="ja-JP" sz="1400" b="1" i="1" dirty="0">
                <a:solidFill>
                  <a:schemeClr val="accent6"/>
                </a:solidFill>
              </a:rPr>
              <a:t>:</a:t>
            </a:r>
            <a:endParaRPr lang="en-US" altLang="ja-JP" sz="800" b="1" dirty="0">
              <a:latin typeface="+mj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342A53-8B3C-E941-84AA-F1CD942B4DE9}"/>
              </a:ext>
            </a:extLst>
          </p:cNvPr>
          <p:cNvSpPr/>
          <p:nvPr/>
        </p:nvSpPr>
        <p:spPr>
          <a:xfrm>
            <a:off x="10613427" y="5096778"/>
            <a:ext cx="1463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400" b="1" dirty="0">
                <a:latin typeface="+mj-ea"/>
              </a:rPr>
              <a:t>REDRESS </a:t>
            </a:r>
            <a:r>
              <a:rPr lang="en-US" sz="1400" b="1" dirty="0" err="1">
                <a:latin typeface="+mj-ea"/>
              </a:rPr>
              <a:t>網頁</a:t>
            </a:r>
            <a:endParaRPr lang="en-HK" sz="14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34086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522</Words>
  <Application>Microsoft Office PowerPoint</Application>
  <PresentationFormat>寬螢幕</PresentationFormat>
  <Paragraphs>57</Paragraphs>
  <Slides>10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Avenir Light</vt:lpstr>
      <vt:lpstr>Avenir Next LT Pro</vt:lpstr>
      <vt:lpstr>Avenir Next LT Pro Light</vt:lpstr>
      <vt:lpstr>Arial</vt:lpstr>
      <vt:lpstr>Calibri</vt:lpstr>
      <vt:lpstr>Times New Roman</vt:lpstr>
      <vt:lpstr>GradientRiseVTI</vt:lpstr>
      <vt:lpstr>PowerPoint 簡報</vt:lpstr>
      <vt:lpstr>PowerPoint 簡報</vt:lpstr>
      <vt:lpstr>PowerPoint 簡報</vt:lpstr>
      <vt:lpstr>PowerPoint 簡報</vt:lpstr>
      <vt:lpstr>關於知專設創源   
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Li Wang Hei</dc:creator>
  <cp:lastModifiedBy>POON, Suk-mei Cindy</cp:lastModifiedBy>
  <cp:revision>30</cp:revision>
  <dcterms:created xsi:type="dcterms:W3CDTF">2021-01-03T19:10:34Z</dcterms:created>
  <dcterms:modified xsi:type="dcterms:W3CDTF">2021-09-20T02:25:35Z</dcterms:modified>
</cp:coreProperties>
</file>